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ab907eb62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ab907eb62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ab907eb62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ab907eb62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ab907eb62_1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ab907eb62_1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7ab907eb62_1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ab907eb62_1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abe2d8a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abe2d8a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7abe2d8ad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abe2d8ad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abe2d8ad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abe2d8ad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7abe2d8ad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7abe2d8ad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7a8c1e017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7a8c1e017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a6d78235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a6d78235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7ab907eb62_1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ab907eb62_1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7a8c1e017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a8c1e017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a6d782356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a6d782356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7a8c1e017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a8c1e017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a8c1e0176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a8c1e0176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a8c1e017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a8c1e017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a8c1e0176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a8c1e0176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84144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General</a:t>
            </a:r>
            <a:br>
              <a:rPr lang="en"/>
            </a:br>
            <a:r>
              <a:rPr lang="en"/>
              <a:t>LA Parking Citation Frequency</a:t>
            </a:r>
            <a:endParaRPr/>
          </a:p>
        </p:txBody>
      </p:sp>
      <p:sp>
        <p:nvSpPr>
          <p:cNvPr id="87" name="Google Shape;87;p13"/>
          <p:cNvSpPr txBox="1"/>
          <p:nvPr>
            <p:ph idx="1" type="subTitle"/>
          </p:nvPr>
        </p:nvSpPr>
        <p:spPr>
          <a:xfrm>
            <a:off x="727952" y="29871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a:t>
            </a:r>
            <a:br>
              <a:rPr lang="en"/>
            </a:br>
            <a:r>
              <a:rPr lang="en"/>
              <a:t>Diane Margo</a:t>
            </a:r>
            <a:endParaRPr/>
          </a:p>
          <a:p>
            <a:pPr indent="0" lvl="0" marL="0" rtl="0" algn="l">
              <a:spcBef>
                <a:spcPts val="0"/>
              </a:spcBef>
              <a:spcAft>
                <a:spcPts val="0"/>
              </a:spcAft>
              <a:buNone/>
            </a:pPr>
            <a:r>
              <a:rPr lang="en"/>
              <a:t>Michael Tang</a:t>
            </a:r>
            <a:endParaRPr/>
          </a:p>
          <a:p>
            <a:pPr indent="0" lvl="0" marL="0" rtl="0" algn="l">
              <a:spcBef>
                <a:spcPts val="0"/>
              </a:spcBef>
              <a:spcAft>
                <a:spcPts val="0"/>
              </a:spcAft>
              <a:buNone/>
            </a:pPr>
            <a:r>
              <a:rPr lang="en"/>
              <a:t>Jerry Trieu</a:t>
            </a:r>
            <a:endParaRPr/>
          </a:p>
          <a:p>
            <a:pPr indent="0" lvl="0" marL="0" rtl="0" algn="l">
              <a:spcBef>
                <a:spcPts val="0"/>
              </a:spcBef>
              <a:spcAft>
                <a:spcPts val="0"/>
              </a:spcAft>
              <a:buNone/>
            </a:pPr>
            <a:r>
              <a:rPr lang="en"/>
              <a:t>Ocean Lu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Vehicle Make to be Ticketed:</a:t>
            </a:r>
            <a:endParaRPr/>
          </a:p>
          <a:p>
            <a:pPr indent="0" lvl="0" marL="0" rtl="0" algn="l">
              <a:spcBef>
                <a:spcPts val="0"/>
              </a:spcBef>
              <a:spcAft>
                <a:spcPts val="0"/>
              </a:spcAft>
              <a:buNone/>
            </a:pPr>
            <a:r>
              <a:rPr lang="en"/>
              <a:t>Applied </a:t>
            </a:r>
            <a:endParaRPr/>
          </a:p>
        </p:txBody>
      </p:sp>
      <p:sp>
        <p:nvSpPr>
          <p:cNvPr id="151" name="Google Shape;151;p22"/>
          <p:cNvSpPr txBox="1"/>
          <p:nvPr>
            <p:ph idx="1" type="body"/>
          </p:nvPr>
        </p:nvSpPr>
        <p:spPr>
          <a:xfrm>
            <a:off x="729450" y="2298963"/>
            <a:ext cx="31569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Results showed Toyota, Honda, Ford, and Nissan were most popular to be ticketed</a:t>
            </a:r>
            <a:endParaRPr/>
          </a:p>
          <a:p>
            <a:pPr indent="-311150" lvl="0" marL="457200" rtl="0" algn="l">
              <a:spcBef>
                <a:spcPts val="0"/>
              </a:spcBef>
              <a:spcAft>
                <a:spcPts val="0"/>
              </a:spcAft>
              <a:buSzPts val="1300"/>
              <a:buChar char="-"/>
            </a:pPr>
            <a:r>
              <a:rPr lang="en"/>
              <a:t>The top makes to be ticketed was also the most popular cars to get  in the US</a:t>
            </a:r>
            <a:endParaRPr/>
          </a:p>
        </p:txBody>
      </p:sp>
      <p:pic>
        <p:nvPicPr>
          <p:cNvPr id="152" name="Google Shape;152;p22"/>
          <p:cNvPicPr preferRelativeResize="0"/>
          <p:nvPr/>
        </p:nvPicPr>
        <p:blipFill>
          <a:blip r:embed="rId3">
            <a:alphaModFix/>
          </a:blip>
          <a:stretch>
            <a:fillRect/>
          </a:stretch>
        </p:blipFill>
        <p:spPr>
          <a:xfrm>
            <a:off x="4625450" y="1853850"/>
            <a:ext cx="3842701" cy="33232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Vehicle Color to be </a:t>
            </a:r>
            <a:endParaRPr/>
          </a:p>
          <a:p>
            <a:pPr indent="0" lvl="0" marL="0" rtl="0" algn="l">
              <a:spcBef>
                <a:spcPts val="0"/>
              </a:spcBef>
              <a:spcAft>
                <a:spcPts val="0"/>
              </a:spcAft>
              <a:buNone/>
            </a:pPr>
            <a:r>
              <a:rPr lang="en"/>
              <a:t>Ticketed: Results</a:t>
            </a:r>
            <a:endParaRPr/>
          </a:p>
        </p:txBody>
      </p:sp>
      <p:sp>
        <p:nvSpPr>
          <p:cNvPr id="158" name="Google Shape;158;p23"/>
          <p:cNvSpPr txBox="1"/>
          <p:nvPr>
            <p:ph idx="1" type="body"/>
          </p:nvPr>
        </p:nvSpPr>
        <p:spPr>
          <a:xfrm>
            <a:off x="729450" y="2209250"/>
            <a:ext cx="42648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Black is the top color with 224,005 documented vehicles</a:t>
            </a:r>
            <a:endParaRPr/>
          </a:p>
          <a:p>
            <a:pPr indent="-311150" lvl="0" marL="457200" rtl="0" algn="l">
              <a:spcBef>
                <a:spcPts val="1600"/>
              </a:spcBef>
              <a:spcAft>
                <a:spcPts val="0"/>
              </a:spcAft>
              <a:buSzPts val="1300"/>
              <a:buChar char="●"/>
            </a:pPr>
            <a:r>
              <a:rPr lang="en"/>
              <a:t>Mapper: </a:t>
            </a:r>
            <a:endParaRPr/>
          </a:p>
          <a:p>
            <a:pPr indent="-298450" lvl="1" marL="914400" rtl="0" algn="l">
              <a:spcBef>
                <a:spcPts val="0"/>
              </a:spcBef>
              <a:spcAft>
                <a:spcPts val="0"/>
              </a:spcAft>
              <a:buSzPts val="1100"/>
              <a:buChar char="○"/>
            </a:pPr>
            <a:r>
              <a:rPr lang="en"/>
              <a:t>prints out all vehicle color with a count of 1</a:t>
            </a:r>
            <a:endParaRPr/>
          </a:p>
          <a:p>
            <a:pPr indent="-311150" lvl="0" marL="457200" rtl="0" algn="l">
              <a:spcBef>
                <a:spcPts val="0"/>
              </a:spcBef>
              <a:spcAft>
                <a:spcPts val="0"/>
              </a:spcAft>
              <a:buSzPts val="1300"/>
              <a:buChar char="●"/>
            </a:pPr>
            <a:r>
              <a:rPr lang="en"/>
              <a:t>Reducer: </a:t>
            </a:r>
            <a:endParaRPr/>
          </a:p>
          <a:p>
            <a:pPr indent="-298450" lvl="1" marL="914400" rtl="0" algn="l">
              <a:spcBef>
                <a:spcPts val="0"/>
              </a:spcBef>
              <a:spcAft>
                <a:spcPts val="0"/>
              </a:spcAft>
              <a:buSzPts val="1100"/>
              <a:buChar char="○"/>
            </a:pPr>
            <a:r>
              <a:rPr lang="en"/>
              <a:t>Process each key-value pair from the mapper</a:t>
            </a:r>
            <a:endParaRPr/>
          </a:p>
          <a:p>
            <a:pPr indent="-298450" lvl="1" marL="914400" rtl="0" algn="l">
              <a:spcBef>
                <a:spcPts val="0"/>
              </a:spcBef>
              <a:spcAft>
                <a:spcPts val="0"/>
              </a:spcAft>
              <a:buSzPts val="1100"/>
              <a:buChar char="○"/>
            </a:pPr>
            <a:r>
              <a:rPr lang="en"/>
              <a:t>Get the key and value from the current line</a:t>
            </a:r>
            <a:endParaRPr/>
          </a:p>
          <a:p>
            <a:pPr indent="-298450" lvl="1" marL="914400" rtl="0" algn="l">
              <a:spcBef>
                <a:spcPts val="0"/>
              </a:spcBef>
              <a:spcAft>
                <a:spcPts val="0"/>
              </a:spcAft>
              <a:buSzPts val="1100"/>
              <a:buChar char="○"/>
            </a:pPr>
            <a:r>
              <a:rPr lang="en"/>
              <a:t>Convert the count to an int</a:t>
            </a:r>
            <a:endParaRPr/>
          </a:p>
          <a:p>
            <a:pPr indent="-298450" lvl="1" marL="914400" rtl="0" algn="l">
              <a:spcBef>
                <a:spcPts val="0"/>
              </a:spcBef>
              <a:spcAft>
                <a:spcPts val="0"/>
              </a:spcAft>
              <a:buSzPts val="1100"/>
              <a:buChar char="○"/>
            </a:pPr>
            <a:r>
              <a:rPr lang="en"/>
              <a:t>If current word is same as previous word, increment count</a:t>
            </a:r>
            <a:endParaRPr/>
          </a:p>
          <a:p>
            <a:pPr indent="-298450" lvl="1" marL="914400" rtl="0" algn="l">
              <a:spcBef>
                <a:spcPts val="0"/>
              </a:spcBef>
              <a:spcAft>
                <a:spcPts val="0"/>
              </a:spcAft>
              <a:buSzPts val="1100"/>
              <a:buChar char="○"/>
            </a:pPr>
            <a:r>
              <a:rPr lang="en"/>
              <a:t>Write word and its number of occurrences as key-value pair to stdout</a:t>
            </a:r>
            <a:endParaRPr/>
          </a:p>
        </p:txBody>
      </p:sp>
      <p:pic>
        <p:nvPicPr>
          <p:cNvPr id="159" name="Google Shape;159;p23"/>
          <p:cNvPicPr preferRelativeResize="0"/>
          <p:nvPr/>
        </p:nvPicPr>
        <p:blipFill>
          <a:blip r:embed="rId3">
            <a:alphaModFix/>
          </a:blip>
          <a:stretch>
            <a:fillRect/>
          </a:stretch>
        </p:blipFill>
        <p:spPr>
          <a:xfrm>
            <a:off x="5389775" y="543625"/>
            <a:ext cx="2888250" cy="1424525"/>
          </a:xfrm>
          <a:prstGeom prst="rect">
            <a:avLst/>
          </a:prstGeom>
          <a:noFill/>
          <a:ln>
            <a:noFill/>
          </a:ln>
        </p:spPr>
      </p:pic>
      <p:pic>
        <p:nvPicPr>
          <p:cNvPr id="160" name="Google Shape;160;p23"/>
          <p:cNvPicPr preferRelativeResize="0"/>
          <p:nvPr/>
        </p:nvPicPr>
        <p:blipFill>
          <a:blip r:embed="rId4">
            <a:alphaModFix/>
          </a:blip>
          <a:stretch>
            <a:fillRect/>
          </a:stretch>
        </p:blipFill>
        <p:spPr>
          <a:xfrm>
            <a:off x="5389775" y="2209250"/>
            <a:ext cx="3754224" cy="25035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Vehicle Color to be </a:t>
            </a:r>
            <a:endParaRPr/>
          </a:p>
          <a:p>
            <a:pPr indent="0" lvl="0" marL="0" rtl="0" algn="l">
              <a:spcBef>
                <a:spcPts val="0"/>
              </a:spcBef>
              <a:spcAft>
                <a:spcPts val="0"/>
              </a:spcAft>
              <a:buNone/>
            </a:pPr>
            <a:r>
              <a:rPr lang="en"/>
              <a:t>Ticketed: Applied </a:t>
            </a:r>
            <a:endParaRPr/>
          </a:p>
        </p:txBody>
      </p:sp>
      <p:sp>
        <p:nvSpPr>
          <p:cNvPr id="166" name="Google Shape;166;p24"/>
          <p:cNvSpPr txBox="1"/>
          <p:nvPr>
            <p:ph idx="1" type="body"/>
          </p:nvPr>
        </p:nvSpPr>
        <p:spPr>
          <a:xfrm>
            <a:off x="729450" y="2298963"/>
            <a:ext cx="31569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Results showed black, white, and grey were most popular to be ticketed</a:t>
            </a:r>
            <a:endParaRPr/>
          </a:p>
          <a:p>
            <a:pPr indent="-311150" lvl="0" marL="457200" rtl="0" algn="l">
              <a:spcBef>
                <a:spcPts val="0"/>
              </a:spcBef>
              <a:spcAft>
                <a:spcPts val="0"/>
              </a:spcAft>
              <a:buSzPts val="1300"/>
              <a:buChar char="-"/>
            </a:pPr>
            <a:r>
              <a:rPr lang="en"/>
              <a:t>The top color to be ticketed was also the most popular cars to get  in the US</a:t>
            </a:r>
            <a:endParaRPr/>
          </a:p>
        </p:txBody>
      </p:sp>
      <p:pic>
        <p:nvPicPr>
          <p:cNvPr id="167" name="Google Shape;167;p24"/>
          <p:cNvPicPr preferRelativeResize="0"/>
          <p:nvPr/>
        </p:nvPicPr>
        <p:blipFill>
          <a:blip r:embed="rId3">
            <a:alphaModFix/>
          </a:blip>
          <a:stretch>
            <a:fillRect/>
          </a:stretch>
        </p:blipFill>
        <p:spPr>
          <a:xfrm>
            <a:off x="6448100" y="492950"/>
            <a:ext cx="2695900" cy="4650551"/>
          </a:xfrm>
          <a:prstGeom prst="rect">
            <a:avLst/>
          </a:prstGeom>
          <a:noFill/>
          <a:ln>
            <a:noFill/>
          </a:ln>
        </p:spPr>
      </p:pic>
      <p:pic>
        <p:nvPicPr>
          <p:cNvPr id="168" name="Google Shape;168;p24"/>
          <p:cNvPicPr preferRelativeResize="0"/>
          <p:nvPr/>
        </p:nvPicPr>
        <p:blipFill>
          <a:blip r:embed="rId4">
            <a:alphaModFix/>
          </a:blip>
          <a:stretch>
            <a:fillRect/>
          </a:stretch>
        </p:blipFill>
        <p:spPr>
          <a:xfrm>
            <a:off x="5802125" y="494125"/>
            <a:ext cx="645975" cy="4648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Frequency of Tickets on a given Date</a:t>
            </a:r>
            <a:endParaRPr/>
          </a:p>
        </p:txBody>
      </p:sp>
      <p:sp>
        <p:nvSpPr>
          <p:cNvPr id="174" name="Google Shape;174;p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b="1" lang="en"/>
              <a:t>Map Reduce Time</a:t>
            </a:r>
            <a:r>
              <a:rPr lang="en"/>
              <a:t>: 1:47 Minutes</a:t>
            </a:r>
            <a:endParaRPr/>
          </a:p>
          <a:p>
            <a:pPr indent="0" lvl="0" marL="0" rtl="0" algn="l">
              <a:spcBef>
                <a:spcPts val="1600"/>
              </a:spcBef>
              <a:spcAft>
                <a:spcPts val="0"/>
              </a:spcAft>
              <a:buNone/>
            </a:pPr>
            <a:r>
              <a:rPr lang="en"/>
              <a:t>When you look up the dates on a calendar, some of the dates correspond with a holiday</a:t>
            </a:r>
            <a:endParaRPr/>
          </a:p>
          <a:p>
            <a:pPr indent="-311150" lvl="0" marL="457200" rtl="0" algn="l">
              <a:spcBef>
                <a:spcPts val="1600"/>
              </a:spcBef>
              <a:spcAft>
                <a:spcPts val="0"/>
              </a:spcAft>
              <a:buSzPts val="1300"/>
              <a:buChar char="●"/>
            </a:pPr>
            <a:r>
              <a:rPr lang="en"/>
              <a:t>In this case Cinco De Mayo and New Years Eve</a:t>
            </a:r>
            <a:endParaRPr/>
          </a:p>
        </p:txBody>
      </p:sp>
      <p:pic>
        <p:nvPicPr>
          <p:cNvPr id="175" name="Google Shape;175;p25"/>
          <p:cNvPicPr preferRelativeResize="0"/>
          <p:nvPr/>
        </p:nvPicPr>
        <p:blipFill>
          <a:blip r:embed="rId3">
            <a:alphaModFix/>
          </a:blip>
          <a:stretch>
            <a:fillRect/>
          </a:stretch>
        </p:blipFill>
        <p:spPr>
          <a:xfrm>
            <a:off x="6679150" y="1479850"/>
            <a:ext cx="2111687" cy="1464100"/>
          </a:xfrm>
          <a:prstGeom prst="rect">
            <a:avLst/>
          </a:prstGeom>
          <a:noFill/>
          <a:ln>
            <a:noFill/>
          </a:ln>
        </p:spPr>
      </p:pic>
      <p:pic>
        <p:nvPicPr>
          <p:cNvPr id="176" name="Google Shape;176;p25"/>
          <p:cNvPicPr preferRelativeResize="0"/>
          <p:nvPr/>
        </p:nvPicPr>
        <p:blipFill>
          <a:blip r:embed="rId4">
            <a:alphaModFix/>
          </a:blip>
          <a:stretch>
            <a:fillRect/>
          </a:stretch>
        </p:blipFill>
        <p:spPr>
          <a:xfrm>
            <a:off x="729450" y="1853850"/>
            <a:ext cx="2931520" cy="1013850"/>
          </a:xfrm>
          <a:prstGeom prst="rect">
            <a:avLst/>
          </a:prstGeom>
          <a:noFill/>
          <a:ln>
            <a:noFill/>
          </a:ln>
        </p:spPr>
      </p:pic>
      <p:pic>
        <p:nvPicPr>
          <p:cNvPr id="177" name="Google Shape;177;p25"/>
          <p:cNvPicPr preferRelativeResize="0"/>
          <p:nvPr/>
        </p:nvPicPr>
        <p:blipFill>
          <a:blip r:embed="rId5">
            <a:alphaModFix/>
          </a:blip>
          <a:stretch>
            <a:fillRect/>
          </a:stretch>
        </p:blipFill>
        <p:spPr>
          <a:xfrm>
            <a:off x="4208875" y="1839700"/>
            <a:ext cx="2313501" cy="1464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Frequency of certain State licence plates</a:t>
            </a:r>
            <a:endParaRPr/>
          </a:p>
        </p:txBody>
      </p:sp>
      <p:sp>
        <p:nvSpPr>
          <p:cNvPr id="183" name="Google Shape;183;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this is citations of LA, it would make sense that CA would be the most</a:t>
            </a:r>
            <a:endParaRPr/>
          </a:p>
          <a:p>
            <a:pPr indent="0" lvl="0" marL="0" rtl="0" algn="l">
              <a:spcBef>
                <a:spcPts val="1600"/>
              </a:spcBef>
              <a:spcAft>
                <a:spcPts val="0"/>
              </a:spcAft>
              <a:buNone/>
            </a:pPr>
            <a:r>
              <a:rPr lang="en"/>
              <a:t>If we ignore CA, the most </a:t>
            </a:r>
            <a:r>
              <a:rPr lang="en"/>
              <a:t>cited</a:t>
            </a:r>
            <a:r>
              <a:rPr lang="en"/>
              <a:t> license </a:t>
            </a:r>
            <a:r>
              <a:rPr lang="en"/>
              <a:t>plates</a:t>
            </a:r>
            <a:r>
              <a:rPr lang="en"/>
              <a:t> would be AZ, TX, NV which</a:t>
            </a:r>
            <a:endParaRPr/>
          </a:p>
          <a:p>
            <a:pPr indent="0" lvl="0" marL="0" rtl="0" algn="l">
              <a:spcBef>
                <a:spcPts val="1600"/>
              </a:spcBef>
              <a:spcAft>
                <a:spcPts val="0"/>
              </a:spcAft>
              <a:buNone/>
            </a:pPr>
            <a:r>
              <a:rPr lang="en"/>
              <a:t>Make sense because AZ and NV </a:t>
            </a:r>
            <a:r>
              <a:rPr lang="en"/>
              <a:t>border CA.  TX also make sense because they are </a:t>
            </a:r>
            <a:endParaRPr/>
          </a:p>
          <a:p>
            <a:pPr indent="0" lvl="0" marL="0" rtl="0" algn="l">
              <a:spcBef>
                <a:spcPts val="1600"/>
              </a:spcBef>
              <a:spcAft>
                <a:spcPts val="0"/>
              </a:spcAft>
              <a:buNone/>
            </a:pPr>
            <a:r>
              <a:rPr lang="en"/>
              <a:t>The second most populous state in America according to the government Census.</a:t>
            </a:r>
            <a:endParaRPr/>
          </a:p>
          <a:p>
            <a:pPr indent="0" lvl="0" marL="0" rtl="0" algn="l">
              <a:spcBef>
                <a:spcPts val="1600"/>
              </a:spcBef>
              <a:spcAft>
                <a:spcPts val="1600"/>
              </a:spcAft>
              <a:buNone/>
            </a:pPr>
            <a:r>
              <a:rPr b="1" lang="en"/>
              <a:t>Map Reduce Time</a:t>
            </a:r>
            <a:r>
              <a:rPr lang="en"/>
              <a:t>: 1:26Mins</a:t>
            </a:r>
            <a:endParaRPr/>
          </a:p>
        </p:txBody>
      </p:sp>
      <p:pic>
        <p:nvPicPr>
          <p:cNvPr id="184" name="Google Shape;184;p26"/>
          <p:cNvPicPr preferRelativeResize="0"/>
          <p:nvPr/>
        </p:nvPicPr>
        <p:blipFill>
          <a:blip r:embed="rId3">
            <a:alphaModFix/>
          </a:blip>
          <a:stretch>
            <a:fillRect/>
          </a:stretch>
        </p:blipFill>
        <p:spPr>
          <a:xfrm>
            <a:off x="6760800" y="2104525"/>
            <a:ext cx="1657350" cy="2209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Cited Location</a:t>
            </a:r>
            <a:endParaRPr/>
          </a:p>
        </p:txBody>
      </p:sp>
      <p:sp>
        <p:nvSpPr>
          <p:cNvPr id="190" name="Google Shape;190;p27"/>
          <p:cNvSpPr txBox="1"/>
          <p:nvPr>
            <p:ph idx="1" type="body"/>
          </p:nvPr>
        </p:nvSpPr>
        <p:spPr>
          <a:xfrm>
            <a:off x="676325" y="2047000"/>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It seems the most cited location specifically is near </a:t>
            </a:r>
            <a:endParaRPr/>
          </a:p>
          <a:p>
            <a:pPr indent="-298450" lvl="1" marL="914400" rtl="0" algn="l">
              <a:spcBef>
                <a:spcPts val="0"/>
              </a:spcBef>
              <a:spcAft>
                <a:spcPts val="0"/>
              </a:spcAft>
              <a:buSzPts val="1100"/>
              <a:buChar char="○"/>
            </a:pPr>
            <a:r>
              <a:rPr lang="en"/>
              <a:t>Venice Beach even more specifically near places to shop</a:t>
            </a:r>
            <a:endParaRPr/>
          </a:p>
          <a:p>
            <a:pPr indent="-311150" lvl="0" marL="457200" rtl="0" algn="l">
              <a:spcBef>
                <a:spcPts val="0"/>
              </a:spcBef>
              <a:spcAft>
                <a:spcPts val="0"/>
              </a:spcAft>
              <a:buSzPts val="1300"/>
              <a:buChar char="●"/>
            </a:pPr>
            <a:r>
              <a:rPr lang="en"/>
              <a:t>What all these places have in common with each other is</a:t>
            </a:r>
            <a:endParaRPr/>
          </a:p>
          <a:p>
            <a:pPr indent="-298450" lvl="1" marL="914400" rtl="0" algn="l">
              <a:spcBef>
                <a:spcPts val="0"/>
              </a:spcBef>
              <a:spcAft>
                <a:spcPts val="0"/>
              </a:spcAft>
              <a:buSzPts val="1100"/>
              <a:buChar char="○"/>
            </a:pPr>
            <a:r>
              <a:rPr lang="en"/>
              <a:t>They are all near places to shop or eat</a:t>
            </a:r>
            <a:endParaRPr/>
          </a:p>
        </p:txBody>
      </p:sp>
      <p:pic>
        <p:nvPicPr>
          <p:cNvPr id="191" name="Google Shape;191;p27"/>
          <p:cNvPicPr preferRelativeResize="0"/>
          <p:nvPr/>
        </p:nvPicPr>
        <p:blipFill>
          <a:blip r:embed="rId3">
            <a:alphaModFix/>
          </a:blip>
          <a:stretch>
            <a:fillRect/>
          </a:stretch>
        </p:blipFill>
        <p:spPr>
          <a:xfrm>
            <a:off x="5680750" y="2078875"/>
            <a:ext cx="2737395" cy="1013850"/>
          </a:xfrm>
          <a:prstGeom prst="rect">
            <a:avLst/>
          </a:prstGeom>
          <a:noFill/>
          <a:ln>
            <a:noFill/>
          </a:ln>
        </p:spPr>
      </p:pic>
      <p:pic>
        <p:nvPicPr>
          <p:cNvPr id="192" name="Google Shape;192;p27"/>
          <p:cNvPicPr preferRelativeResize="0"/>
          <p:nvPr/>
        </p:nvPicPr>
        <p:blipFill>
          <a:blip r:embed="rId4">
            <a:alphaModFix/>
          </a:blip>
          <a:stretch>
            <a:fillRect/>
          </a:stretch>
        </p:blipFill>
        <p:spPr>
          <a:xfrm>
            <a:off x="4916117" y="3007700"/>
            <a:ext cx="4128833" cy="2014001"/>
          </a:xfrm>
          <a:prstGeom prst="rect">
            <a:avLst/>
          </a:prstGeom>
          <a:noFill/>
          <a:ln>
            <a:noFill/>
          </a:ln>
        </p:spPr>
      </p:pic>
      <p:pic>
        <p:nvPicPr>
          <p:cNvPr id="193" name="Google Shape;193;p27"/>
          <p:cNvPicPr preferRelativeResize="0"/>
          <p:nvPr/>
        </p:nvPicPr>
        <p:blipFill>
          <a:blip r:embed="rId5">
            <a:alphaModFix/>
          </a:blip>
          <a:stretch>
            <a:fillRect/>
          </a:stretch>
        </p:blipFill>
        <p:spPr>
          <a:xfrm>
            <a:off x="676325" y="3007700"/>
            <a:ext cx="3283023" cy="2107826"/>
          </a:xfrm>
          <a:prstGeom prst="rect">
            <a:avLst/>
          </a:prstGeom>
          <a:noFill/>
          <a:ln>
            <a:noFill/>
          </a:ln>
        </p:spPr>
      </p:pic>
      <p:sp>
        <p:nvSpPr>
          <p:cNvPr id="194" name="Google Shape;194;p27"/>
          <p:cNvSpPr txBox="1"/>
          <p:nvPr/>
        </p:nvSpPr>
        <p:spPr>
          <a:xfrm>
            <a:off x="5707938" y="1429650"/>
            <a:ext cx="2545200" cy="42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Lato"/>
                <a:ea typeface="Lato"/>
                <a:cs typeface="Lato"/>
                <a:sym typeface="Lato"/>
              </a:rPr>
              <a:t>Map Reduce Time</a:t>
            </a:r>
            <a:r>
              <a:rPr lang="en">
                <a:latin typeface="Lato"/>
                <a:ea typeface="Lato"/>
                <a:cs typeface="Lato"/>
                <a:sym typeface="Lato"/>
              </a:rPr>
              <a:t>: 1:46Min</a:t>
            </a:r>
            <a:endParaRPr>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Frequent Violation Description</a:t>
            </a:r>
            <a:endParaRPr/>
          </a:p>
          <a:p>
            <a:pPr indent="0" lvl="0" marL="0" rtl="0" algn="l">
              <a:spcBef>
                <a:spcPts val="0"/>
              </a:spcBef>
              <a:spcAft>
                <a:spcPts val="0"/>
              </a:spcAft>
              <a:buNone/>
            </a:pPr>
            <a:r>
              <a:t/>
            </a:r>
            <a:endParaRPr/>
          </a:p>
        </p:txBody>
      </p:sp>
      <p:sp>
        <p:nvSpPr>
          <p:cNvPr id="200" name="Google Shape;200;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Implemented Map-Reduce programming similar to previous problems, with very small changes to the code. </a:t>
            </a:r>
            <a:endParaRPr/>
          </a:p>
          <a:p>
            <a:pPr indent="-311150" lvl="0" marL="457200" rtl="0" algn="l">
              <a:spcBef>
                <a:spcPts val="0"/>
              </a:spcBef>
              <a:spcAft>
                <a:spcPts val="0"/>
              </a:spcAft>
              <a:buSzPts val="1300"/>
              <a:buChar char="●"/>
            </a:pPr>
            <a:r>
              <a:rPr lang="en"/>
              <a:t>Mapper - Essentially printed out all frequent violation description with a count of 1</a:t>
            </a:r>
            <a:endParaRPr/>
          </a:p>
          <a:p>
            <a:pPr indent="-311150" lvl="0" marL="457200" rtl="0" algn="l">
              <a:spcBef>
                <a:spcPts val="0"/>
              </a:spcBef>
              <a:spcAft>
                <a:spcPts val="0"/>
              </a:spcAft>
              <a:buSzPts val="1300"/>
              <a:buChar char="●"/>
            </a:pPr>
            <a:r>
              <a:rPr lang="en"/>
              <a:t>Reducer - processed each key-pair from mapper, and printed out each violation description along with its frequency </a:t>
            </a:r>
            <a:endParaRPr/>
          </a:p>
          <a:p>
            <a:pPr indent="-311150" lvl="0" marL="457200" rtl="0" algn="l">
              <a:spcBef>
                <a:spcPts val="0"/>
              </a:spcBef>
              <a:spcAft>
                <a:spcPts val="0"/>
              </a:spcAft>
              <a:buSzPts val="1300"/>
              <a:buChar char="●"/>
            </a:pPr>
            <a:r>
              <a:rPr lang="en"/>
              <a:t>Combined some data results because they were essentially the same description</a:t>
            </a:r>
            <a:endParaRPr/>
          </a:p>
          <a:p>
            <a:pPr indent="-298450" lvl="1" marL="914400" rtl="0" algn="l">
              <a:spcBef>
                <a:spcPts val="0"/>
              </a:spcBef>
              <a:spcAft>
                <a:spcPts val="0"/>
              </a:spcAft>
              <a:buSzPts val="1100"/>
              <a:buChar char="○"/>
            </a:pPr>
            <a:r>
              <a:rPr lang="en"/>
              <a:t>Ie:  METER EXP. &amp; METER EXPIRED, PARKING OVER TIME LIMIT &amp; PARKING OVER TIME LIM</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Most Frequent Violation Description Pt. 2</a:t>
            </a:r>
            <a:endParaRPr/>
          </a:p>
          <a:p>
            <a:pPr indent="0" lvl="0" marL="0" rtl="0" algn="l">
              <a:spcBef>
                <a:spcPts val="0"/>
              </a:spcBef>
              <a:spcAft>
                <a:spcPts val="0"/>
              </a:spcAft>
              <a:buNone/>
            </a:pPr>
            <a:r>
              <a:t/>
            </a:r>
            <a:endParaRPr/>
          </a:p>
        </p:txBody>
      </p:sp>
      <p:sp>
        <p:nvSpPr>
          <p:cNvPr id="206" name="Google Shape;206;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Map - Reduce time : 1:49 secs</a:t>
            </a:r>
            <a:endParaRPr/>
          </a:p>
          <a:p>
            <a:pPr indent="-311150" lvl="0" marL="457200" rtl="0" algn="l">
              <a:spcBef>
                <a:spcPts val="1600"/>
              </a:spcBef>
              <a:spcAft>
                <a:spcPts val="0"/>
              </a:spcAft>
              <a:buSzPts val="1300"/>
              <a:buChar char="●"/>
            </a:pPr>
            <a:r>
              <a:rPr lang="en"/>
              <a:t>Since restaurant/shop locations have the most frequent tickets, it might have a correlation with meter expiration and no park/street clean areas. </a:t>
            </a:r>
            <a:endParaRPr/>
          </a:p>
          <a:p>
            <a:pPr indent="-311150" lvl="0" marL="457200" rtl="0" algn="l">
              <a:spcBef>
                <a:spcPts val="0"/>
              </a:spcBef>
              <a:spcAft>
                <a:spcPts val="0"/>
              </a:spcAft>
              <a:buSzPts val="1300"/>
              <a:buChar char="●"/>
            </a:pPr>
            <a:r>
              <a:rPr lang="en"/>
              <a:t>LA is a very busy city, with many places not having enough parking spaces in their parking lots to </a:t>
            </a:r>
            <a:r>
              <a:rPr lang="en"/>
              <a:t>accommodate</a:t>
            </a:r>
            <a:r>
              <a:rPr lang="en"/>
              <a:t> customers, which could explain parking in the red &amp; white zone.</a:t>
            </a:r>
            <a:endParaRPr/>
          </a:p>
          <a:p>
            <a:pPr indent="0" lvl="0" marL="0" rtl="0" algn="l">
              <a:spcBef>
                <a:spcPts val="1600"/>
              </a:spcBef>
              <a:spcAft>
                <a:spcPts val="1600"/>
              </a:spcAft>
              <a:buNone/>
            </a:pPr>
            <a:r>
              <a:t/>
            </a:r>
            <a:endParaRPr/>
          </a:p>
        </p:txBody>
      </p:sp>
      <p:pic>
        <p:nvPicPr>
          <p:cNvPr id="207" name="Google Shape;207;p29"/>
          <p:cNvPicPr preferRelativeResize="0"/>
          <p:nvPr/>
        </p:nvPicPr>
        <p:blipFill>
          <a:blip r:embed="rId3">
            <a:alphaModFix/>
          </a:blip>
          <a:stretch>
            <a:fillRect/>
          </a:stretch>
        </p:blipFill>
        <p:spPr>
          <a:xfrm>
            <a:off x="5715525" y="3470588"/>
            <a:ext cx="3219450" cy="15716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sp>
        <p:nvSpPr>
          <p:cNvPr id="212" name="Google Shape;212;p30"/>
          <p:cNvSpPr txBox="1"/>
          <p:nvPr>
            <p:ph type="ctrTitle"/>
          </p:nvPr>
        </p:nvSpPr>
        <p:spPr>
          <a:xfrm>
            <a:off x="729625" y="173940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for listening</a:t>
            </a:r>
            <a:endParaRPr/>
          </a:p>
        </p:txBody>
      </p:sp>
      <p:sp>
        <p:nvSpPr>
          <p:cNvPr id="213" name="Google Shape;213;p30"/>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Have a great day!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and Information</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Cloud platform: XSEDE &amp; Hadoop</a:t>
            </a:r>
            <a:endParaRPr/>
          </a:p>
          <a:p>
            <a:pPr indent="-311150" lvl="0" marL="457200" rtl="0" algn="l">
              <a:spcBef>
                <a:spcPts val="0"/>
              </a:spcBef>
              <a:spcAft>
                <a:spcPts val="0"/>
              </a:spcAft>
              <a:buSzPts val="1300"/>
              <a:buChar char="●"/>
            </a:pPr>
            <a:r>
              <a:rPr lang="en"/>
              <a:t>Big data problem: LA Parking citation and frequency</a:t>
            </a:r>
            <a:endParaRPr/>
          </a:p>
          <a:p>
            <a:pPr indent="-311150" lvl="0" marL="457200" rtl="0" algn="l">
              <a:spcBef>
                <a:spcPts val="0"/>
              </a:spcBef>
              <a:spcAft>
                <a:spcPts val="0"/>
              </a:spcAft>
              <a:buSzPts val="1300"/>
              <a:buChar char="●"/>
            </a:pPr>
            <a:r>
              <a:rPr lang="en"/>
              <a:t>Dataset: https://www.kaggle.com/cityofLA/los-angeles-parking-citations </a:t>
            </a:r>
            <a:endParaRPr/>
          </a:p>
          <a:p>
            <a:pPr indent="-298450" lvl="1" marL="914400" rtl="0" algn="l">
              <a:spcBef>
                <a:spcPts val="0"/>
              </a:spcBef>
              <a:spcAft>
                <a:spcPts val="0"/>
              </a:spcAft>
              <a:buSzPts val="1100"/>
              <a:buChar char="○"/>
            </a:pPr>
            <a:r>
              <a:rPr lang="en"/>
              <a:t>Size: 1.35 GB</a:t>
            </a:r>
            <a:endParaRPr/>
          </a:p>
          <a:p>
            <a:pPr indent="-298450" lvl="1" marL="914400" rtl="0" algn="l">
              <a:spcBef>
                <a:spcPts val="0"/>
              </a:spcBef>
              <a:spcAft>
                <a:spcPts val="0"/>
              </a:spcAft>
              <a:buSzPts val="1100"/>
              <a:buChar char="○"/>
            </a:pPr>
            <a:r>
              <a:rPr lang="en"/>
              <a:t>Columns: Ticket number, Issue Date, Issue time, Meter Id, Marked Time, RP State Plate, Plate Expiry Date, VIN, Make, Body Style, Color, Location, Route, Agency, Violation code, Violation Description, Fine amount, Latitude, Longitude, Agency Description, Color Description, Body Style Description</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From Kaggle</a:t>
            </a:r>
            <a:endParaRPr/>
          </a:p>
        </p:txBody>
      </p:sp>
      <p:pic>
        <p:nvPicPr>
          <p:cNvPr id="99" name="Google Shape;99;p15"/>
          <p:cNvPicPr preferRelativeResize="0"/>
          <p:nvPr/>
        </p:nvPicPr>
        <p:blipFill>
          <a:blip r:embed="rId3">
            <a:alphaModFix/>
          </a:blip>
          <a:stretch>
            <a:fillRect/>
          </a:stretch>
        </p:blipFill>
        <p:spPr>
          <a:xfrm>
            <a:off x="758938" y="1958625"/>
            <a:ext cx="7629726" cy="29848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Hadoop commands</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S</a:t>
            </a:r>
            <a:r>
              <a:rPr lang="en"/>
              <a:t>tart hadoop: </a:t>
            </a:r>
            <a:r>
              <a:rPr b="1" lang="en"/>
              <a:t>interact -N 4 -t 01:00:00; module load hadoop; start-hadoop.sh</a:t>
            </a:r>
            <a:endParaRPr b="1"/>
          </a:p>
          <a:p>
            <a:pPr indent="-311150" lvl="0" marL="457200" rtl="0" algn="l">
              <a:spcBef>
                <a:spcPts val="0"/>
              </a:spcBef>
              <a:spcAft>
                <a:spcPts val="0"/>
              </a:spcAft>
              <a:buSzPts val="1300"/>
              <a:buAutoNum type="arabicPeriod"/>
            </a:pPr>
            <a:r>
              <a:rPr lang="en"/>
              <a:t>Create a directory to store input files in the HDFS: </a:t>
            </a:r>
            <a:r>
              <a:rPr b="1" lang="en"/>
              <a:t>hadoop fs -mkdir -p in</a:t>
            </a:r>
            <a:endParaRPr b="1"/>
          </a:p>
          <a:p>
            <a:pPr indent="-311150" lvl="0" marL="457200" rtl="0" algn="l">
              <a:spcBef>
                <a:spcPts val="0"/>
              </a:spcBef>
              <a:spcAft>
                <a:spcPts val="0"/>
              </a:spcAft>
              <a:buSzPts val="1300"/>
              <a:buAutoNum type="arabicPeriod"/>
            </a:pPr>
            <a:r>
              <a:rPr lang="en"/>
              <a:t>Load file to the HDFS storing it in the 'in' directory: </a:t>
            </a:r>
            <a:r>
              <a:rPr b="1" lang="en"/>
              <a:t>hadoop fs -put parking-citations.csv in</a:t>
            </a:r>
            <a:endParaRPr b="1"/>
          </a:p>
          <a:p>
            <a:pPr indent="-311150" lvl="0" marL="457200" rtl="0" algn="l">
              <a:spcBef>
                <a:spcPts val="0"/>
              </a:spcBef>
              <a:spcAft>
                <a:spcPts val="0"/>
              </a:spcAft>
              <a:buSzPts val="1300"/>
              <a:buAutoNum type="arabicPeriod"/>
            </a:pPr>
            <a:r>
              <a:rPr lang="en"/>
              <a:t>Give permission: </a:t>
            </a:r>
            <a:r>
              <a:rPr b="1" lang="en"/>
              <a:t>chmod +x mapper.py; chmod +x reducer.py</a:t>
            </a:r>
            <a:endParaRPr b="1"/>
          </a:p>
          <a:p>
            <a:pPr indent="-311150" lvl="0" marL="457200" rtl="0" algn="l">
              <a:spcBef>
                <a:spcPts val="0"/>
              </a:spcBef>
              <a:spcAft>
                <a:spcPts val="0"/>
              </a:spcAft>
              <a:buSzPts val="1300"/>
              <a:buAutoNum type="arabicPeriod"/>
            </a:pPr>
            <a:r>
              <a:rPr lang="en"/>
              <a:t>Execute the program: </a:t>
            </a:r>
            <a:r>
              <a:rPr b="1" lang="en"/>
              <a:t>hadoop jar /opt/packages/hadoop-testing/hadoop/hadoop-2.7.3/share/hadoop/tools/lib/hadoop-streaming-2.7.3.jar -input in/parking-citations.csv -output out/time -mapper mapper.py -file /home/oslu/mapper.py -reducer reducer.py -file /home/oslu/reducer.py</a:t>
            </a:r>
            <a:endParaRPr b="1"/>
          </a:p>
          <a:p>
            <a:pPr indent="-311150" lvl="0" marL="457200" rtl="0" algn="l">
              <a:spcBef>
                <a:spcPts val="0"/>
              </a:spcBef>
              <a:spcAft>
                <a:spcPts val="0"/>
              </a:spcAft>
              <a:buSzPts val="1300"/>
              <a:buAutoNum type="arabicPeriod"/>
            </a:pPr>
            <a:r>
              <a:rPr lang="en"/>
              <a:t>To retrieve the file: </a:t>
            </a:r>
            <a:r>
              <a:rPr b="1" lang="en"/>
              <a:t>hadoop fs -get out/time/part-00000 /home/oslu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Studies</a:t>
            </a:r>
            <a:endParaRPr/>
          </a:p>
        </p:txBody>
      </p:sp>
      <p:sp>
        <p:nvSpPr>
          <p:cNvPr id="111" name="Google Shape;111;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Top Time to be Ticketed</a:t>
            </a:r>
            <a:endParaRPr/>
          </a:p>
          <a:p>
            <a:pPr indent="-311150" lvl="0" marL="457200" rtl="0" algn="l">
              <a:spcBef>
                <a:spcPts val="0"/>
              </a:spcBef>
              <a:spcAft>
                <a:spcPts val="0"/>
              </a:spcAft>
              <a:buSzPts val="1300"/>
              <a:buChar char="●"/>
            </a:pPr>
            <a:r>
              <a:rPr lang="en"/>
              <a:t>Top Vehicle Make/Color to be Ticketed</a:t>
            </a:r>
            <a:endParaRPr/>
          </a:p>
          <a:p>
            <a:pPr indent="-311150" lvl="0" marL="457200" rtl="0" algn="l">
              <a:spcBef>
                <a:spcPts val="0"/>
              </a:spcBef>
              <a:spcAft>
                <a:spcPts val="0"/>
              </a:spcAft>
              <a:buSzPts val="1300"/>
              <a:buChar char="●"/>
            </a:pPr>
            <a:r>
              <a:rPr lang="en"/>
              <a:t>Frequency of Tickets on a Given Date</a:t>
            </a:r>
            <a:endParaRPr/>
          </a:p>
          <a:p>
            <a:pPr indent="-311150" lvl="0" marL="457200" rtl="0" algn="l">
              <a:spcBef>
                <a:spcPts val="0"/>
              </a:spcBef>
              <a:spcAft>
                <a:spcPts val="0"/>
              </a:spcAft>
              <a:buSzPts val="1300"/>
              <a:buChar char="●"/>
            </a:pPr>
            <a:r>
              <a:rPr lang="en"/>
              <a:t>Frequency of Certain State Licence Plates</a:t>
            </a:r>
            <a:endParaRPr/>
          </a:p>
          <a:p>
            <a:pPr indent="-311150" lvl="0" marL="457200" rtl="0" algn="l">
              <a:spcBef>
                <a:spcPts val="0"/>
              </a:spcBef>
              <a:spcAft>
                <a:spcPts val="0"/>
              </a:spcAft>
              <a:buSzPts val="1300"/>
              <a:buChar char="●"/>
            </a:pPr>
            <a:r>
              <a:rPr lang="en"/>
              <a:t>Most Cited Location</a:t>
            </a:r>
            <a:endParaRPr/>
          </a:p>
          <a:p>
            <a:pPr indent="-311150" lvl="0" marL="457200" rtl="0" algn="l">
              <a:spcBef>
                <a:spcPts val="0"/>
              </a:spcBef>
              <a:spcAft>
                <a:spcPts val="0"/>
              </a:spcAft>
              <a:buSzPts val="1300"/>
              <a:buChar char="●"/>
            </a:pPr>
            <a:r>
              <a:rPr lang="en"/>
              <a:t>Most Frequent Violation Description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Time to be Ticketed: Results</a:t>
            </a:r>
            <a:endParaRPr/>
          </a:p>
        </p:txBody>
      </p:sp>
      <p:sp>
        <p:nvSpPr>
          <p:cNvPr id="117" name="Google Shape;117;p18"/>
          <p:cNvSpPr txBox="1"/>
          <p:nvPr>
            <p:ph idx="1" type="body"/>
          </p:nvPr>
        </p:nvSpPr>
        <p:spPr>
          <a:xfrm>
            <a:off x="729450" y="2078875"/>
            <a:ext cx="4062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12:10 PM is the top time to be ticketed </a:t>
            </a:r>
            <a:br>
              <a:rPr lang="en"/>
            </a:br>
            <a:r>
              <a:rPr lang="en"/>
              <a:t>(Data is displayed in military time)</a:t>
            </a:r>
            <a:endParaRPr/>
          </a:p>
          <a:p>
            <a:pPr indent="-311150" lvl="0" marL="457200" rtl="0" algn="l">
              <a:spcBef>
                <a:spcPts val="1600"/>
              </a:spcBef>
              <a:spcAft>
                <a:spcPts val="0"/>
              </a:spcAft>
              <a:buSzPts val="1300"/>
              <a:buChar char="●"/>
            </a:pPr>
            <a:r>
              <a:rPr lang="en"/>
              <a:t>Mapper:</a:t>
            </a:r>
            <a:r>
              <a:rPr lang="en"/>
              <a:t> </a:t>
            </a:r>
            <a:endParaRPr/>
          </a:p>
          <a:p>
            <a:pPr indent="-298450" lvl="1" marL="914400" rtl="0" algn="l">
              <a:spcBef>
                <a:spcPts val="0"/>
              </a:spcBef>
              <a:spcAft>
                <a:spcPts val="0"/>
              </a:spcAft>
              <a:buSzPts val="1100"/>
              <a:buChar char="○"/>
            </a:pPr>
            <a:r>
              <a:rPr lang="en"/>
              <a:t>prints out all times with a count of 1</a:t>
            </a:r>
            <a:endParaRPr/>
          </a:p>
          <a:p>
            <a:pPr indent="-311150" lvl="0" marL="457200" rtl="0" algn="l">
              <a:spcBef>
                <a:spcPts val="0"/>
              </a:spcBef>
              <a:spcAft>
                <a:spcPts val="0"/>
              </a:spcAft>
              <a:buSzPts val="1300"/>
              <a:buChar char="●"/>
            </a:pPr>
            <a:r>
              <a:rPr lang="en"/>
              <a:t>Reducer: </a:t>
            </a:r>
            <a:endParaRPr/>
          </a:p>
          <a:p>
            <a:pPr indent="-298450" lvl="1" marL="914400" rtl="0" algn="l">
              <a:spcBef>
                <a:spcPts val="0"/>
              </a:spcBef>
              <a:spcAft>
                <a:spcPts val="0"/>
              </a:spcAft>
              <a:buSzPts val="1100"/>
              <a:buChar char="○"/>
            </a:pPr>
            <a:r>
              <a:rPr lang="en"/>
              <a:t>Process each key-value pair from the mapper</a:t>
            </a:r>
            <a:endParaRPr/>
          </a:p>
          <a:p>
            <a:pPr indent="-298450" lvl="1" marL="914400" rtl="0" algn="l">
              <a:spcBef>
                <a:spcPts val="0"/>
              </a:spcBef>
              <a:spcAft>
                <a:spcPts val="0"/>
              </a:spcAft>
              <a:buSzPts val="1100"/>
              <a:buChar char="○"/>
            </a:pPr>
            <a:r>
              <a:rPr lang="en"/>
              <a:t>Get the key and value from the current line</a:t>
            </a:r>
            <a:endParaRPr/>
          </a:p>
          <a:p>
            <a:pPr indent="-298450" lvl="1" marL="914400" rtl="0" algn="l">
              <a:spcBef>
                <a:spcPts val="0"/>
              </a:spcBef>
              <a:spcAft>
                <a:spcPts val="0"/>
              </a:spcAft>
              <a:buSzPts val="1100"/>
              <a:buChar char="○"/>
            </a:pPr>
            <a:r>
              <a:rPr lang="en"/>
              <a:t>Convert the count to an int</a:t>
            </a:r>
            <a:endParaRPr/>
          </a:p>
          <a:p>
            <a:pPr indent="-298450" lvl="1" marL="914400" rtl="0" algn="l">
              <a:spcBef>
                <a:spcPts val="0"/>
              </a:spcBef>
              <a:spcAft>
                <a:spcPts val="0"/>
              </a:spcAft>
              <a:buSzPts val="1100"/>
              <a:buChar char="○"/>
            </a:pPr>
            <a:r>
              <a:rPr lang="en"/>
              <a:t>If current word is same as previous word, increment count</a:t>
            </a:r>
            <a:endParaRPr/>
          </a:p>
          <a:p>
            <a:pPr indent="-298450" lvl="1" marL="914400" rtl="0" algn="l">
              <a:spcBef>
                <a:spcPts val="0"/>
              </a:spcBef>
              <a:spcAft>
                <a:spcPts val="0"/>
              </a:spcAft>
              <a:buSzPts val="1100"/>
              <a:buChar char="○"/>
            </a:pPr>
            <a:r>
              <a:rPr lang="en"/>
              <a:t>Write word and its number of </a:t>
            </a:r>
            <a:r>
              <a:rPr lang="en"/>
              <a:t>occurrences</a:t>
            </a:r>
            <a:r>
              <a:rPr lang="en"/>
              <a:t> as key-value pair to stdout</a:t>
            </a:r>
            <a:endParaRPr/>
          </a:p>
        </p:txBody>
      </p:sp>
      <p:pic>
        <p:nvPicPr>
          <p:cNvPr id="118" name="Google Shape;118;p18"/>
          <p:cNvPicPr preferRelativeResize="0"/>
          <p:nvPr/>
        </p:nvPicPr>
        <p:blipFill rotWithShape="1">
          <a:blip r:embed="rId3">
            <a:alphaModFix/>
          </a:blip>
          <a:srcRect b="0" l="19536" r="0" t="0"/>
          <a:stretch/>
        </p:blipFill>
        <p:spPr>
          <a:xfrm>
            <a:off x="8293790" y="502125"/>
            <a:ext cx="850210" cy="4641375"/>
          </a:xfrm>
          <a:prstGeom prst="rect">
            <a:avLst/>
          </a:prstGeom>
          <a:noFill/>
          <a:ln>
            <a:noFill/>
          </a:ln>
        </p:spPr>
      </p:pic>
      <p:pic>
        <p:nvPicPr>
          <p:cNvPr id="119" name="Google Shape;119;p18"/>
          <p:cNvPicPr preferRelativeResize="0"/>
          <p:nvPr/>
        </p:nvPicPr>
        <p:blipFill>
          <a:blip r:embed="rId4">
            <a:alphaModFix/>
          </a:blip>
          <a:stretch>
            <a:fillRect/>
          </a:stretch>
        </p:blipFill>
        <p:spPr>
          <a:xfrm>
            <a:off x="6386050" y="502125"/>
            <a:ext cx="1907751" cy="1482275"/>
          </a:xfrm>
          <a:prstGeom prst="rect">
            <a:avLst/>
          </a:prstGeom>
          <a:noFill/>
          <a:ln>
            <a:noFill/>
          </a:ln>
        </p:spPr>
      </p:pic>
      <p:pic>
        <p:nvPicPr>
          <p:cNvPr id="120" name="Google Shape;120;p18"/>
          <p:cNvPicPr preferRelativeResize="0"/>
          <p:nvPr/>
        </p:nvPicPr>
        <p:blipFill>
          <a:blip r:embed="rId5">
            <a:alphaModFix/>
          </a:blip>
          <a:stretch>
            <a:fillRect/>
          </a:stretch>
        </p:blipFill>
        <p:spPr>
          <a:xfrm>
            <a:off x="4572000" y="1984400"/>
            <a:ext cx="3710600" cy="3159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Time to be Ticketed: Execution Time</a:t>
            </a:r>
            <a:endParaRPr/>
          </a:p>
        </p:txBody>
      </p:sp>
      <p:sp>
        <p:nvSpPr>
          <p:cNvPr id="126" name="Google Shape;126;p19"/>
          <p:cNvSpPr txBox="1"/>
          <p:nvPr>
            <p:ph idx="1" type="body"/>
          </p:nvPr>
        </p:nvSpPr>
        <p:spPr>
          <a:xfrm>
            <a:off x="729450" y="1853850"/>
            <a:ext cx="4062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Execution Time: 1 minute and 1 second</a:t>
            </a:r>
            <a:br>
              <a:rPr lang="en"/>
            </a:br>
            <a:r>
              <a:rPr lang="en"/>
              <a:t>19/12/05 04:00:59 - 19/12/05 03:59:58 = 00:01:01</a:t>
            </a:r>
            <a:endParaRPr/>
          </a:p>
        </p:txBody>
      </p:sp>
      <p:pic>
        <p:nvPicPr>
          <p:cNvPr id="127" name="Google Shape;127;p19"/>
          <p:cNvPicPr preferRelativeResize="0"/>
          <p:nvPr/>
        </p:nvPicPr>
        <p:blipFill rotWithShape="1">
          <a:blip r:embed="rId3">
            <a:alphaModFix/>
          </a:blip>
          <a:srcRect b="0" l="0" r="0" t="6244"/>
          <a:stretch/>
        </p:blipFill>
        <p:spPr>
          <a:xfrm>
            <a:off x="4517214" y="2389050"/>
            <a:ext cx="4626787" cy="2742750"/>
          </a:xfrm>
          <a:prstGeom prst="rect">
            <a:avLst/>
          </a:prstGeom>
          <a:noFill/>
          <a:ln>
            <a:noFill/>
          </a:ln>
        </p:spPr>
      </p:pic>
      <p:pic>
        <p:nvPicPr>
          <p:cNvPr id="128" name="Google Shape;128;p19"/>
          <p:cNvPicPr preferRelativeResize="0"/>
          <p:nvPr/>
        </p:nvPicPr>
        <p:blipFill rotWithShape="1">
          <a:blip r:embed="rId4">
            <a:alphaModFix/>
          </a:blip>
          <a:srcRect b="0" l="0" r="0" t="4242"/>
          <a:stretch/>
        </p:blipFill>
        <p:spPr>
          <a:xfrm>
            <a:off x="0" y="2389050"/>
            <a:ext cx="4530177" cy="2742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Vehicle Make to be </a:t>
            </a:r>
            <a:endParaRPr/>
          </a:p>
          <a:p>
            <a:pPr indent="0" lvl="0" marL="0" rtl="0" algn="l">
              <a:spcBef>
                <a:spcPts val="0"/>
              </a:spcBef>
              <a:spcAft>
                <a:spcPts val="0"/>
              </a:spcAft>
              <a:buNone/>
            </a:pPr>
            <a:r>
              <a:rPr lang="en"/>
              <a:t>Ticketed: Results</a:t>
            </a:r>
            <a:endParaRPr/>
          </a:p>
        </p:txBody>
      </p:sp>
      <p:sp>
        <p:nvSpPr>
          <p:cNvPr id="134" name="Google Shape;134;p20"/>
          <p:cNvSpPr txBox="1"/>
          <p:nvPr>
            <p:ph idx="1" type="body"/>
          </p:nvPr>
        </p:nvSpPr>
        <p:spPr>
          <a:xfrm>
            <a:off x="729450" y="2209250"/>
            <a:ext cx="3842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Toyota is the top vehicle make with 1,633,063 documented vehicles</a:t>
            </a:r>
            <a:endParaRPr/>
          </a:p>
          <a:p>
            <a:pPr indent="-311150" lvl="0" marL="457200" rtl="0" algn="l">
              <a:spcBef>
                <a:spcPts val="1600"/>
              </a:spcBef>
              <a:spcAft>
                <a:spcPts val="0"/>
              </a:spcAft>
              <a:buSzPts val="1300"/>
              <a:buChar char="●"/>
            </a:pPr>
            <a:r>
              <a:rPr lang="en"/>
              <a:t>Mapper: </a:t>
            </a:r>
            <a:endParaRPr/>
          </a:p>
          <a:p>
            <a:pPr indent="-298450" lvl="1" marL="914400" rtl="0" algn="l">
              <a:spcBef>
                <a:spcPts val="0"/>
              </a:spcBef>
              <a:spcAft>
                <a:spcPts val="0"/>
              </a:spcAft>
              <a:buSzPts val="1100"/>
              <a:buChar char="○"/>
            </a:pPr>
            <a:r>
              <a:rPr lang="en"/>
              <a:t>prints out all vehicle makes with a count of 1</a:t>
            </a:r>
            <a:endParaRPr/>
          </a:p>
          <a:p>
            <a:pPr indent="-311150" lvl="0" marL="457200" rtl="0" algn="l">
              <a:spcBef>
                <a:spcPts val="0"/>
              </a:spcBef>
              <a:spcAft>
                <a:spcPts val="0"/>
              </a:spcAft>
              <a:buSzPts val="1300"/>
              <a:buChar char="●"/>
            </a:pPr>
            <a:r>
              <a:rPr lang="en"/>
              <a:t>Reducer: </a:t>
            </a:r>
            <a:endParaRPr/>
          </a:p>
          <a:p>
            <a:pPr indent="-298450" lvl="1" marL="914400" rtl="0" algn="l">
              <a:spcBef>
                <a:spcPts val="0"/>
              </a:spcBef>
              <a:spcAft>
                <a:spcPts val="0"/>
              </a:spcAft>
              <a:buSzPts val="1100"/>
              <a:buChar char="○"/>
            </a:pPr>
            <a:r>
              <a:rPr lang="en"/>
              <a:t>Process each key-value pair from the mapper</a:t>
            </a:r>
            <a:endParaRPr/>
          </a:p>
          <a:p>
            <a:pPr indent="-298450" lvl="1" marL="914400" rtl="0" algn="l">
              <a:spcBef>
                <a:spcPts val="0"/>
              </a:spcBef>
              <a:spcAft>
                <a:spcPts val="0"/>
              </a:spcAft>
              <a:buSzPts val="1100"/>
              <a:buChar char="○"/>
            </a:pPr>
            <a:r>
              <a:rPr lang="en"/>
              <a:t>Get the key and value from the current line</a:t>
            </a:r>
            <a:endParaRPr/>
          </a:p>
          <a:p>
            <a:pPr indent="-298450" lvl="1" marL="914400" rtl="0" algn="l">
              <a:spcBef>
                <a:spcPts val="0"/>
              </a:spcBef>
              <a:spcAft>
                <a:spcPts val="0"/>
              </a:spcAft>
              <a:buSzPts val="1100"/>
              <a:buChar char="○"/>
            </a:pPr>
            <a:r>
              <a:rPr lang="en"/>
              <a:t>Convert the count to an int</a:t>
            </a:r>
            <a:endParaRPr/>
          </a:p>
          <a:p>
            <a:pPr indent="-298450" lvl="1" marL="914400" rtl="0" algn="l">
              <a:spcBef>
                <a:spcPts val="0"/>
              </a:spcBef>
              <a:spcAft>
                <a:spcPts val="0"/>
              </a:spcAft>
              <a:buSzPts val="1100"/>
              <a:buChar char="○"/>
            </a:pPr>
            <a:r>
              <a:rPr lang="en"/>
              <a:t>If current word is same as previous word, increment count</a:t>
            </a:r>
            <a:endParaRPr/>
          </a:p>
          <a:p>
            <a:pPr indent="-298450" lvl="1" marL="914400" rtl="0" algn="l">
              <a:spcBef>
                <a:spcPts val="0"/>
              </a:spcBef>
              <a:spcAft>
                <a:spcPts val="0"/>
              </a:spcAft>
              <a:buSzPts val="1100"/>
              <a:buChar char="○"/>
            </a:pPr>
            <a:r>
              <a:rPr lang="en"/>
              <a:t>Write word and its number of occurrences as key-value pair to stdout</a:t>
            </a:r>
            <a:endParaRPr/>
          </a:p>
        </p:txBody>
      </p:sp>
      <p:pic>
        <p:nvPicPr>
          <p:cNvPr id="135" name="Google Shape;135;p20"/>
          <p:cNvPicPr preferRelativeResize="0"/>
          <p:nvPr/>
        </p:nvPicPr>
        <p:blipFill>
          <a:blip r:embed="rId3">
            <a:alphaModFix/>
          </a:blip>
          <a:stretch>
            <a:fillRect/>
          </a:stretch>
        </p:blipFill>
        <p:spPr>
          <a:xfrm>
            <a:off x="4506025" y="2209250"/>
            <a:ext cx="3446474" cy="2934250"/>
          </a:xfrm>
          <a:prstGeom prst="rect">
            <a:avLst/>
          </a:prstGeom>
          <a:noFill/>
          <a:ln>
            <a:noFill/>
          </a:ln>
        </p:spPr>
      </p:pic>
      <p:pic>
        <p:nvPicPr>
          <p:cNvPr id="136" name="Google Shape;136;p20"/>
          <p:cNvPicPr preferRelativeResize="0"/>
          <p:nvPr/>
        </p:nvPicPr>
        <p:blipFill rotWithShape="1">
          <a:blip r:embed="rId4">
            <a:alphaModFix/>
          </a:blip>
          <a:srcRect b="0" l="6716" r="0" t="0"/>
          <a:stretch/>
        </p:blipFill>
        <p:spPr>
          <a:xfrm>
            <a:off x="5737126" y="475500"/>
            <a:ext cx="2215375" cy="1733750"/>
          </a:xfrm>
          <a:prstGeom prst="rect">
            <a:avLst/>
          </a:prstGeom>
          <a:noFill/>
          <a:ln>
            <a:noFill/>
          </a:ln>
        </p:spPr>
      </p:pic>
      <p:pic>
        <p:nvPicPr>
          <p:cNvPr id="137" name="Google Shape;137;p20"/>
          <p:cNvPicPr preferRelativeResize="0"/>
          <p:nvPr/>
        </p:nvPicPr>
        <p:blipFill>
          <a:blip r:embed="rId5">
            <a:alphaModFix/>
          </a:blip>
          <a:stretch>
            <a:fillRect/>
          </a:stretch>
        </p:blipFill>
        <p:spPr>
          <a:xfrm>
            <a:off x="8062650" y="475500"/>
            <a:ext cx="1081350" cy="46680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81138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 Vehicle Make to be Ticketed: Execution Time</a:t>
            </a:r>
            <a:endParaRPr/>
          </a:p>
        </p:txBody>
      </p:sp>
      <p:sp>
        <p:nvSpPr>
          <p:cNvPr id="143" name="Google Shape;143;p21"/>
          <p:cNvSpPr txBox="1"/>
          <p:nvPr>
            <p:ph idx="1" type="body"/>
          </p:nvPr>
        </p:nvSpPr>
        <p:spPr>
          <a:xfrm>
            <a:off x="729450" y="1853850"/>
            <a:ext cx="4062300" cy="53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Execution Time: 2 minutes and 11 seconds</a:t>
            </a:r>
            <a:br>
              <a:rPr lang="en"/>
            </a:br>
            <a:r>
              <a:rPr lang="en"/>
              <a:t>19/12/05 05:08:23 - 19/12/05 05:06:12 = 00:02:11</a:t>
            </a:r>
            <a:endParaRPr/>
          </a:p>
        </p:txBody>
      </p:sp>
      <p:pic>
        <p:nvPicPr>
          <p:cNvPr id="144" name="Google Shape;144;p21"/>
          <p:cNvPicPr preferRelativeResize="0"/>
          <p:nvPr/>
        </p:nvPicPr>
        <p:blipFill rotWithShape="1">
          <a:blip r:embed="rId3">
            <a:alphaModFix/>
          </a:blip>
          <a:srcRect b="0" l="0" r="0" t="7089"/>
          <a:stretch/>
        </p:blipFill>
        <p:spPr>
          <a:xfrm>
            <a:off x="0" y="2459475"/>
            <a:ext cx="4572000" cy="2684026"/>
          </a:xfrm>
          <a:prstGeom prst="rect">
            <a:avLst/>
          </a:prstGeom>
          <a:noFill/>
          <a:ln>
            <a:noFill/>
          </a:ln>
        </p:spPr>
      </p:pic>
      <p:pic>
        <p:nvPicPr>
          <p:cNvPr id="145" name="Google Shape;145;p21"/>
          <p:cNvPicPr preferRelativeResize="0"/>
          <p:nvPr/>
        </p:nvPicPr>
        <p:blipFill>
          <a:blip r:embed="rId4">
            <a:alphaModFix/>
          </a:blip>
          <a:stretch>
            <a:fillRect/>
          </a:stretch>
        </p:blipFill>
        <p:spPr>
          <a:xfrm>
            <a:off x="4572000" y="2431492"/>
            <a:ext cx="4571999" cy="271200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